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78525-8305-4E60-92BB-547DA25812AE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FEDD5-E3DE-40E6-9DEA-8B782DCF549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2382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E194CF-DD55-C339-2B27-77F07B61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11D553-6539-E630-F4A5-01D3F8A62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E2C37D4-9769-DF11-30D4-317A822C8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686B54E-95CD-D8DB-9A9B-3EA1F181B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F33B58-B520-42B7-BA36-A92990D08D3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8220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6C25FB-062A-D237-A163-EE8ED1374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E45F843-2C5A-2440-F127-AB1E691F7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FC1EFB-7610-8F12-D88F-ED2DA62B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CFA836-1D3A-586F-9F47-451718A35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67AF95-A72D-737C-36DC-1CC94D781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12265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BD8C41-9F98-DA54-8D8C-B694CF82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244EC6-68B1-CDB6-8F73-AE57CBCAA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ADD2270-39F3-DA63-9FDF-441144129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7769EC9-6B95-38EC-CABE-6B9A65B00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2723D0-DD6E-DD67-0918-50B0F8D8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499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D399C8-B5DC-6CAD-F72E-8A8C8367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B921130-D816-B073-DACE-4E1FB4ECC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F0D10D-4355-1CFA-37A6-81B87F76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C77AD2-FEA8-413F-6BE4-DC736788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49FB84-390F-5A3F-FD18-62318F8E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9971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6C4882-B141-E134-0B10-CD95A17D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E90A1B-EAC7-9F70-4BE2-0D151AB7F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0381347-DB20-BA6B-A183-B03D4DE1D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2F969A-0179-F194-DCC2-FA3F80043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9DC48BA-9019-2BF1-2D98-2E1C27BE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4F15649-2F26-B1FA-6C73-612CF4A3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218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3ECCB8-136D-2F33-F119-B02235BA2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4BC01A0-6763-21B9-1693-6E3674CCD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DD0BCA-5111-1863-F0E1-824BA38B4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94C0501-46CA-5D41-AFE8-F04BF39CCF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55B61D5-9C84-2EC3-38EA-7DD356137B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B90330F-13CB-9F9B-6837-32904ECF6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5766B0C-9C96-5B2F-128E-0CD99FD3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F0EEB59-2B38-F93C-972D-36786F30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7117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00BD78-8733-C005-1679-740FDFB7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71AE5F4-5D5C-4CE7-E7D5-D7E8EF26C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6224A49-A264-A0FC-7690-551F65B54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D277365-FC8E-B0E5-5E23-C1048F3A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458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EAFC572-0BFE-8E7E-F94F-070044EDB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5C942DA-3414-2BD5-F690-D06AA5E2D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50E7E3A-8EBC-7629-30EF-C0777025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028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DC42E6-67E7-3D84-217B-82073450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8D5132-260D-DC67-232F-B55F67D52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2A44F0-D955-948D-286C-5F92F2099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5F0C427-6A74-2006-F451-0773603E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407FE65-73BE-526B-6E53-D6462A36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0161CC0-B8CC-10B2-15BB-E0E75A0B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5433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DBB902-DFD9-C325-F999-876F101FC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44FED2E-268D-9667-17BF-A98EF485A7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3BE929-A82B-2D4D-6FE1-B85FFA6DB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16A878-D04C-EA79-C794-A09C423B4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07870A6-FCA4-E9C6-8166-106D8DC5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B5DE02B-ED35-B393-2CFC-EBFE32A35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1805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B2C1A5-B038-0982-9E52-A6F8CC58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74D2D25-C00A-DC10-82FD-E1CF43EB4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DF3ED16-E15F-9F6B-F5DF-16EDA74BA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E90008-D784-2CEB-A470-5595D71B1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E68BB4-6CAF-9B01-3F18-E2127868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090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2166203-E413-AAC5-64C4-87D0C46C5A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B3B6655-D372-2B6D-D5A0-0E45AC4C8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A3EBFD-4310-531A-B46B-9D48FF8F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6196DB-D3F4-CB2D-99D0-6F7D6588A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DEADB3-3471-29D2-64E9-D73267F8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079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E4F8B53-AEA4-250C-0EAF-8045C3C1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439E8A-98AF-4007-02EC-2B969EC2D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9196AB-C68D-4043-0DD6-A2827D702F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1EE31-7BCA-4ADE-852D-061878DD8818}" type="datetimeFigureOut">
              <a:rPr lang="en-GB" smtClean="0"/>
              <a:pPr/>
              <a:t>28/08/2026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B94517-66A9-D98E-ADEC-3BB274276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2475841-1DD9-5839-1615-A6392F36B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AEB78-0BC8-4FA9-AD77-3CAA853B37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21366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BB4B06-495A-E53B-8779-9301F982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D89C3CA-25AC-C192-D7ED-567CBF5F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047" y="-265628"/>
            <a:ext cx="4449996" cy="1325563"/>
          </a:xfrm>
        </p:spPr>
        <p:txBody>
          <a:bodyPr>
            <a:normAutofit/>
          </a:bodyPr>
          <a:lstStyle/>
          <a:p>
            <a:r>
              <a:rPr lang="en-GB" b="1" u="sng" dirty="0"/>
              <a:t>MAP flow chart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8C38D07-658A-732D-4C9C-539BC86AF904}"/>
              </a:ext>
            </a:extLst>
          </p:cNvPr>
          <p:cNvSpPr/>
          <p:nvPr/>
        </p:nvSpPr>
        <p:spPr>
          <a:xfrm>
            <a:off x="4600136" y="1526526"/>
            <a:ext cx="1688122" cy="14273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Create/update Mission Action Plan (MAP)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6669E7C-DD5B-278B-07F6-66D76D21DC3C}"/>
              </a:ext>
            </a:extLst>
          </p:cNvPr>
          <p:cNvSpPr/>
          <p:nvPr/>
        </p:nvSpPr>
        <p:spPr>
          <a:xfrm>
            <a:off x="332439" y="1553030"/>
            <a:ext cx="1869896" cy="1392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Agree procedure to create/update vision and MAP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B4FD888-4ECD-1966-1460-9047EF45F203}"/>
              </a:ext>
            </a:extLst>
          </p:cNvPr>
          <p:cNvSpPr/>
          <p:nvPr/>
        </p:nvSpPr>
        <p:spPr>
          <a:xfrm>
            <a:off x="4658165" y="3460652"/>
            <a:ext cx="1589649" cy="220862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Visiting Presbyter(s) attend appropriate meeting and give comments and advice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7DF00850-F68B-0E55-FC38-FAB063CC315F}"/>
              </a:ext>
            </a:extLst>
          </p:cNvPr>
          <p:cNvCxnSpPr>
            <a:cxnSpLocks/>
            <a:stCxn id="7" idx="3"/>
            <a:endCxn id="74" idx="1"/>
          </p:cNvCxnSpPr>
          <p:nvPr/>
        </p:nvCxnSpPr>
        <p:spPr>
          <a:xfrm>
            <a:off x="2202335" y="2249196"/>
            <a:ext cx="312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F6465A5-EF63-A6CA-3915-C3A6554E22FB}"/>
              </a:ext>
            </a:extLst>
          </p:cNvPr>
          <p:cNvSpPr/>
          <p:nvPr/>
        </p:nvSpPr>
        <p:spPr>
          <a:xfrm>
            <a:off x="8482817" y="1526525"/>
            <a:ext cx="1336431" cy="14273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Presbytery</a:t>
            </a:r>
          </a:p>
          <a:p>
            <a:pPr algn="ctr"/>
            <a:r>
              <a:rPr lang="en-GB" dirty="0"/>
              <a:t>Consider</a:t>
            </a:r>
          </a:p>
          <a:p>
            <a:pPr algn="ctr"/>
            <a:r>
              <a:rPr lang="en-GB" dirty="0"/>
              <a:t>-</a:t>
            </a:r>
            <a:r>
              <a:rPr lang="en-GB" dirty="0" err="1"/>
              <a:t>ation</a:t>
            </a:r>
            <a:r>
              <a:rPr lang="en-GB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119D5D9-0E9C-87F6-862A-E77AAE8643FC}"/>
              </a:ext>
            </a:extLst>
          </p:cNvPr>
          <p:cNvSpPr txBox="1"/>
          <p:nvPr/>
        </p:nvSpPr>
        <p:spPr>
          <a:xfrm>
            <a:off x="160104" y="2945362"/>
            <a:ext cx="204223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Kirk Session agrees process for the MAP to be prepared/updated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Kirk Session identifies &amp; agrees  Visiting Presbyter(s)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Kirk Session chooses suitable meeting for visiting Presbyter(s) to attend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E14C6DB-18DC-2342-5B27-C8F4CB0D94E3}"/>
              </a:ext>
            </a:extLst>
          </p:cNvPr>
          <p:cNvSpPr txBox="1"/>
          <p:nvPr/>
        </p:nvSpPr>
        <p:spPr>
          <a:xfrm>
            <a:off x="8398412" y="3141371"/>
            <a:ext cx="16177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Presbytery Committees  consider MAP (along with </a:t>
            </a:r>
            <a:r>
              <a:rPr lang="en-GB" sz="1400" dirty="0" smtClean="0"/>
              <a:t> other Attestation  </a:t>
            </a:r>
            <a:r>
              <a:rPr lang="en-GB" sz="1400" dirty="0"/>
              <a:t>returns) and give feedback as required 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9D86A355-2BCE-5904-1E05-7FD5FE19C409}"/>
              </a:ext>
            </a:extLst>
          </p:cNvPr>
          <p:cNvSpPr/>
          <p:nvPr/>
        </p:nvSpPr>
        <p:spPr>
          <a:xfrm>
            <a:off x="2514454" y="1553030"/>
            <a:ext cx="1635515" cy="1392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Create/</a:t>
            </a:r>
          </a:p>
          <a:p>
            <a:pPr algn="ctr"/>
            <a:r>
              <a:rPr lang="en-GB" dirty="0"/>
              <a:t>Update </a:t>
            </a:r>
          </a:p>
          <a:p>
            <a:pPr algn="ctr"/>
            <a:r>
              <a:rPr lang="en-GB" dirty="0"/>
              <a:t>Vision</a:t>
            </a:r>
          </a:p>
        </p:txBody>
      </p:sp>
      <p:sp>
        <p:nvSpPr>
          <p:cNvPr id="75" name="Arrow: Left-Right 74">
            <a:extLst>
              <a:ext uri="{FF2B5EF4-FFF2-40B4-BE49-F238E27FC236}">
                <a16:creationId xmlns:a16="http://schemas.microsoft.com/office/drawing/2014/main" xmlns="" id="{7008F55E-1A2A-016D-1762-6788D2F70FC2}"/>
              </a:ext>
            </a:extLst>
          </p:cNvPr>
          <p:cNvSpPr/>
          <p:nvPr/>
        </p:nvSpPr>
        <p:spPr>
          <a:xfrm>
            <a:off x="542926" y="844547"/>
            <a:ext cx="10791824" cy="615303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PRAYER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F0072ECD-1850-4303-87A7-D77876E1B97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8088923" y="2222695"/>
            <a:ext cx="393894" cy="174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78C38D07-658A-732D-4C9C-539BC86AF904}"/>
              </a:ext>
            </a:extLst>
          </p:cNvPr>
          <p:cNvSpPr/>
          <p:nvPr/>
        </p:nvSpPr>
        <p:spPr>
          <a:xfrm rot="10800000" flipV="1">
            <a:off x="6696215" y="1553029"/>
            <a:ext cx="1364572" cy="34128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Submit final MAP to Presbytery Office </a:t>
            </a:r>
            <a:r>
              <a:rPr lang="en-GB" dirty="0" smtClean="0"/>
              <a:t> </a:t>
            </a:r>
          </a:p>
          <a:p>
            <a:pPr algn="ctr"/>
            <a:r>
              <a:rPr lang="en-GB" sz="1400" dirty="0" smtClean="0"/>
              <a:t>(no later than at the Attestation of Records)</a:t>
            </a:r>
            <a:endParaRPr lang="en-GB" sz="1400" dirty="0"/>
          </a:p>
        </p:txBody>
      </p:sp>
      <p:sp>
        <p:nvSpPr>
          <p:cNvPr id="73" name="Arrow: Left-Right 74">
            <a:extLst>
              <a:ext uri="{FF2B5EF4-FFF2-40B4-BE49-F238E27FC236}">
                <a16:creationId xmlns:a16="http://schemas.microsoft.com/office/drawing/2014/main" xmlns="" id="{7008F55E-1A2A-016D-1762-6788D2F70FC2}"/>
              </a:ext>
            </a:extLst>
          </p:cNvPr>
          <p:cNvSpPr/>
          <p:nvPr/>
        </p:nvSpPr>
        <p:spPr>
          <a:xfrm>
            <a:off x="562709" y="5781823"/>
            <a:ext cx="5824024" cy="792660"/>
          </a:xfrm>
          <a:prstGeom prst="left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CONGREGATIONAL INVOLVEMENT  </a:t>
            </a:r>
          </a:p>
        </p:txBody>
      </p:sp>
      <p:cxnSp>
        <p:nvCxnSpPr>
          <p:cNvPr id="92" name="Straight Arrow Connector 91"/>
          <p:cNvCxnSpPr>
            <a:cxnSpLocks/>
            <a:stCxn id="6" idx="2"/>
            <a:endCxn id="8" idx="0"/>
          </p:cNvCxnSpPr>
          <p:nvPr/>
        </p:nvCxnSpPr>
        <p:spPr>
          <a:xfrm>
            <a:off x="5444197" y="2953846"/>
            <a:ext cx="8793" cy="5068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cxnSpLocks/>
          </p:cNvCxnSpPr>
          <p:nvPr/>
        </p:nvCxnSpPr>
        <p:spPr>
          <a:xfrm>
            <a:off x="6330461" y="2268321"/>
            <a:ext cx="337625" cy="106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cxnSpLocks/>
            <a:stCxn id="74" idx="3"/>
            <a:endCxn id="6" idx="1"/>
          </p:cNvCxnSpPr>
          <p:nvPr/>
        </p:nvCxnSpPr>
        <p:spPr>
          <a:xfrm flipV="1">
            <a:off x="4149969" y="2240186"/>
            <a:ext cx="450167" cy="90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xmlns="" id="{BB4FD888-4ECD-1966-1460-9047EF45F203}"/>
              </a:ext>
            </a:extLst>
          </p:cNvPr>
          <p:cNvSpPr/>
          <p:nvPr/>
        </p:nvSpPr>
        <p:spPr>
          <a:xfrm>
            <a:off x="10142806" y="1526525"/>
            <a:ext cx="1822275" cy="142731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Review  and update Vision and MAP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8E14C6DB-18DC-2342-5B27-C8F4CB0D94E3}"/>
              </a:ext>
            </a:extLst>
          </p:cNvPr>
          <p:cNvSpPr txBox="1"/>
          <p:nvPr/>
        </p:nvSpPr>
        <p:spPr>
          <a:xfrm>
            <a:off x="10663310" y="3293771"/>
            <a:ext cx="1237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At least annually</a:t>
            </a:r>
          </a:p>
        </p:txBody>
      </p:sp>
      <p:sp>
        <p:nvSpPr>
          <p:cNvPr id="128" name="Arrow: Left-Right 74">
            <a:extLst>
              <a:ext uri="{FF2B5EF4-FFF2-40B4-BE49-F238E27FC236}">
                <a16:creationId xmlns:a16="http://schemas.microsoft.com/office/drawing/2014/main" xmlns="" id="{7008F55E-1A2A-016D-1762-6788D2F70FC2}"/>
              </a:ext>
            </a:extLst>
          </p:cNvPr>
          <p:cNvSpPr/>
          <p:nvPr/>
        </p:nvSpPr>
        <p:spPr>
          <a:xfrm>
            <a:off x="9762978" y="5781822"/>
            <a:ext cx="2429022" cy="945061"/>
          </a:xfrm>
          <a:prstGeom prst="left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CONGREGATIONAL INVOLVEMENT  </a:t>
            </a:r>
          </a:p>
        </p:txBody>
      </p:sp>
      <p:cxnSp>
        <p:nvCxnSpPr>
          <p:cNvPr id="32" name="Straight Arrow Connector 31"/>
          <p:cNvCxnSpPr>
            <a:cxnSpLocks/>
            <a:stCxn id="11" idx="3"/>
            <a:endCxn id="118" idx="1"/>
          </p:cNvCxnSpPr>
          <p:nvPr/>
        </p:nvCxnSpPr>
        <p:spPr>
          <a:xfrm>
            <a:off x="9819248" y="2240185"/>
            <a:ext cx="32355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24961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113</Words>
  <Application>Microsoft Office PowerPoint</Application>
  <PresentationFormat>Custom</PresentationFormat>
  <Paragraphs>22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MAP flow chart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flow chart</dc:title>
  <dc:creator>Jane Sibley</dc:creator>
  <cp:lastModifiedBy>jminbox@msn.com</cp:lastModifiedBy>
  <cp:revision>11</cp:revision>
  <dcterms:created xsi:type="dcterms:W3CDTF">2025-02-25T10:56:56Z</dcterms:created>
  <dcterms:modified xsi:type="dcterms:W3CDTF">2026-08-28T18:51:48Z</dcterms:modified>
</cp:coreProperties>
</file>